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y="5143500" cx="9144000"/>
  <p:notesSz cx="6858000" cy="9144000"/>
  <p:embeddedFontLst>
    <p:embeddedFont>
      <p:font typeface="Roboto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97C6B6E-0F94-4698-9427-488C3AFEB62F}">
  <a:tblStyle styleId="{197C6B6E-0F94-4698-9427-488C3AFEB6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oboto-italic.fntdata"/><Relationship Id="rId50" Type="http://schemas.openxmlformats.org/officeDocument/2006/relationships/font" Target="fonts/Roboto-bold.fntdata"/><Relationship Id="rId52" Type="http://schemas.openxmlformats.org/officeDocument/2006/relationships/font" Target="fonts/Robot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6f35657b71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6f35657b71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cf268f28cf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cf268f28cf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cf268f28c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cf268f28c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6f6b558db9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6f6b558db9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c347c233357a29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c347c233357a29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Unit testing will ensure each component is working following our design and requirements. 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Integration testing ensures that connecting components are configured correctly to pass data between them. </a:t>
            </a:r>
            <a:endParaRPr sz="1700">
              <a:solidFill>
                <a:schemeClr val="dk1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>
                <a:solidFill>
                  <a:schemeClr val="dk1"/>
                </a:solidFill>
              </a:rPr>
              <a:t>System testing ensures the overall functionality of the design and project meets the project description and requirements.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cf268f28cf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cf268f28c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6f35657b7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6f35657b7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cf192b84cc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cf192b84c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6f35657b71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6f35657b71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6f6b558db9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6f6b558db9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cf192b84c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cf192b84c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6f35657b71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6f35657b71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6f6b558db9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6f6b558db9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6f35657b71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6f35657b71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ce37ba1b0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ce37ba1b0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6e7398090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6e7398090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6f35657b71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6f35657b71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6f6b558db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6f6b558db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6f6b558db9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6f6b558db9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6f6b558db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6f6b558db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6f6b558db9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6f6b558db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6f1a5cae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6f1a5cae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6f9a360df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6f9a360df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6f9a360dfd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6f9a360dfd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395d46a5e649a5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4395d46a5e649a5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9355158837d021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9355158837d021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9355158837d0216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9355158837d0216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9355158837d0216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9355158837d0216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6f9a360dfd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6f9a360dfd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6f9a360dfd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6f9a360dfd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6f9a360dfd_7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6f9a360dfd_7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6f9a360dfd_7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6f9a360dfd_7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f6b558db9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6f6b558db9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Multi-year, multi-team project, Proof-of-concept video pipeline, Off-the-shelf hardware components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6f9a360df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6f9a360df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6f9a360dfd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6f9a360dfd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6f6b558db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6f6b558db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Supports up to 4k resolution @ 30fps, RGB &amp; YUV formats, color depths of 6, 8, 10, 12 bits, native interface so can connect directly to video pipeline w/o any additional processing, silicon display helps convert data packets into appropriate format </a:t>
            </a:r>
            <a:r>
              <a:rPr lang="en"/>
              <a:t>accordion to video timing standards to output to the display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9107c72dba93e4e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9107c72dba93e4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cf192b84c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cf192b84c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cf268f28c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cf268f28c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f268f28c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cf268f28c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6f6b558db9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6f6b558db9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AMBA consists of both the AXI4-Lite bus used to transmit data from the program memory to configure IP registers and the AXI4-Stream bus used to transmit video data between individual IPs within the FPGA including the MIPI controller, VDMA, TPG, and DisplayPort.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&#10;&#10;Description automatically generated with medium confidence"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685800" y="1062634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1" i="0" sz="45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143000" y="2952394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hape&#10;&#10;Description automatically generated"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202F"/>
              </a:buClr>
              <a:buSzPts val="3300"/>
              <a:buFont typeface="Arial"/>
              <a:buNone/>
              <a:defRPr b="1" i="0">
                <a:solidFill>
                  <a:srgbClr val="C8202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3"/>
          <p:cNvSpPr txBox="1"/>
          <p:nvPr/>
        </p:nvSpPr>
        <p:spPr>
          <a:xfrm>
            <a:off x="639925" y="4799400"/>
            <a:ext cx="48387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Ssddec24-proj006 | Video Pipeline for Computer Vision</a:t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hape&#10;&#10;Description automatically generated"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202F"/>
              </a:buClr>
              <a:buSzPts val="3300"/>
              <a:buFont typeface="Arial"/>
              <a:buNone/>
              <a:defRPr b="1" i="0">
                <a:solidFill>
                  <a:srgbClr val="C8202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hape&#10;&#10;Description automatically generated" id="35" name="Google Shape;3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0574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>
            <p:ph type="title"/>
          </p:nvPr>
        </p:nvSpPr>
        <p:spPr>
          <a:xfrm>
            <a:off x="628650" y="20574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202F"/>
              </a:buClr>
              <a:buSzPts val="3300"/>
              <a:buFont typeface="Arial"/>
              <a:buNone/>
              <a:defRPr b="1" i="0">
                <a:solidFill>
                  <a:srgbClr val="C8202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3" type="body"/>
          </p:nvPr>
        </p:nvSpPr>
        <p:spPr>
          <a:xfrm>
            <a:off x="4629151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5"/>
          <p:cNvSpPr txBox="1"/>
          <p:nvPr>
            <p:ph idx="4" type="body"/>
          </p:nvPr>
        </p:nvSpPr>
        <p:spPr>
          <a:xfrm>
            <a:off x="4629151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0" i="0" sz="1100"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hape&#10;&#10;Description automatically generated" id="45" name="Google Shape;4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Shape&#10;&#10;Description automatically generated with medium confidence" id="50" name="Google Shape;50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51" name="Google Shape;51;p7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1" i="0" sz="45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Relationship Id="rId4" Type="http://schemas.openxmlformats.org/officeDocument/2006/relationships/image" Target="../media/image1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Relationship Id="rId4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android.googlesource.com/kernel/bcm/+/android-bcm-tetra-3.10-lollipop-wear-release/drivers/media/video/imx219.c" TargetMode="External"/><Relationship Id="rId4" Type="http://schemas.openxmlformats.org/officeDocument/2006/relationships/image" Target="../media/image3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jpg"/><Relationship Id="rId4" Type="http://schemas.openxmlformats.org/officeDocument/2006/relationships/image" Target="../media/image1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android.googlesource.com/kernel/bcm/+/android-bcm-tetra-3.10-lollipop-wear-release/drivers/media/video/imx219.c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jpg"/><Relationship Id="rId4" Type="http://schemas.openxmlformats.org/officeDocument/2006/relationships/hyperlink" Target="https://android.googlesource.com/kernel/bcm/+/android-bcm-tetra-3.10-lollipop-wear-release/drivers/media/video/imx219.c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android.googlesource.com/kernel/bcm/+/android-bcm-tetra-3.10-lollipop-wear-release/drivers/media/video/imx219.c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android.googlesource.com/kernel/bcm/+/android-bcm-tetra-3.10-lollipop-wear-release/drivers/media/video/imx219.c" TargetMode="External"/><Relationship Id="rId4" Type="http://schemas.openxmlformats.org/officeDocument/2006/relationships/image" Target="../media/image28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jpg"/><Relationship Id="rId4" Type="http://schemas.openxmlformats.org/officeDocument/2006/relationships/hyperlink" Target="https://android.googlesource.com/kernel/bcm/+/android-bcm-tetra-3.10-lollipop-wear-release/drivers/media/video/imx219.c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/>
        </p:nvSpPr>
        <p:spPr>
          <a:xfrm>
            <a:off x="83025" y="744575"/>
            <a:ext cx="89955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Video Pipeline for Computer Vision</a:t>
            </a:r>
            <a:r>
              <a:rPr lang="en" sz="4100"/>
              <a:t> </a:t>
            </a:r>
            <a:endParaRPr sz="4100"/>
          </a:p>
        </p:txBody>
      </p:sp>
      <p:sp>
        <p:nvSpPr>
          <p:cNvPr id="65" name="Google Shape;65;p9"/>
          <p:cNvSpPr txBox="1"/>
          <p:nvPr/>
        </p:nvSpPr>
        <p:spPr>
          <a:xfrm>
            <a:off x="311700" y="2797175"/>
            <a:ext cx="85206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sddec24-proj006 V-PIPE</a:t>
            </a:r>
            <a:endParaRPr sz="2400"/>
          </a:p>
        </p:txBody>
      </p:sp>
      <p:sp>
        <p:nvSpPr>
          <p:cNvPr id="66" name="Google Shape;66;p9"/>
          <p:cNvSpPr txBox="1"/>
          <p:nvPr/>
        </p:nvSpPr>
        <p:spPr>
          <a:xfrm>
            <a:off x="305575" y="3429625"/>
            <a:ext cx="86073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members: Liam Janda, Taylor Johnson, Ritwesh Kumar, Deniz Tazegul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Client: JR Spidell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Advisor: Dr. Phillip Jones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ctrTitle"/>
          </p:nvPr>
        </p:nvSpPr>
        <p:spPr>
          <a:xfrm>
            <a:off x="685800" y="1062634"/>
            <a:ext cx="7772400" cy="1790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Design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 Used</a:t>
            </a:r>
            <a:endParaRPr/>
          </a:p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00" y="1763088"/>
            <a:ext cx="3902051" cy="2133474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2" name="Google Shape;142;p19"/>
          <p:cNvSpPr txBox="1"/>
          <p:nvPr/>
        </p:nvSpPr>
        <p:spPr>
          <a:xfrm>
            <a:off x="4572000" y="1419275"/>
            <a:ext cx="4170600" cy="3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0000"/>
                </a:solidFill>
              </a:rPr>
              <a:t>External project complexity</a:t>
            </a:r>
            <a:endParaRPr b="1"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/>
              <a:t>Well-established technology</a:t>
            </a:r>
            <a:endParaRPr sz="1700">
              <a:solidFill>
                <a:srgbClr val="000000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</a:pPr>
            <a:r>
              <a:rPr lang="en" sz="1700">
                <a:solidFill>
                  <a:srgbClr val="000000"/>
                </a:solidFill>
              </a:rPr>
              <a:t>Ultra96-v2 FPGA </a:t>
            </a:r>
            <a:r>
              <a:rPr lang="en" sz="1700"/>
              <a:t>made</a:t>
            </a:r>
            <a:r>
              <a:rPr lang="en" sz="1700">
                <a:solidFill>
                  <a:srgbClr val="000000"/>
                </a:solidFill>
              </a:rPr>
              <a:t> in 201</a:t>
            </a:r>
            <a:r>
              <a:rPr lang="en" sz="1700"/>
              <a:t>8</a:t>
            </a:r>
            <a:endParaRPr sz="1700">
              <a:solidFill>
                <a:srgbClr val="000000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</a:pPr>
            <a:r>
              <a:rPr lang="en" sz="1700">
                <a:solidFill>
                  <a:srgbClr val="000000"/>
                </a:solidFill>
              </a:rPr>
              <a:t>I</a:t>
            </a:r>
            <a:r>
              <a:rPr lang="en" sz="1700"/>
              <a:t>MX219</a:t>
            </a:r>
            <a:r>
              <a:rPr lang="en" sz="1700">
                <a:solidFill>
                  <a:srgbClr val="000000"/>
                </a:solidFill>
              </a:rPr>
              <a:t> senso</a:t>
            </a:r>
            <a:r>
              <a:rPr lang="en" sz="1700"/>
              <a:t>r</a:t>
            </a:r>
            <a:r>
              <a:rPr lang="en" sz="1700">
                <a:solidFill>
                  <a:srgbClr val="000000"/>
                </a:solidFill>
              </a:rPr>
              <a:t> </a:t>
            </a:r>
            <a:r>
              <a:rPr lang="en" sz="1700"/>
              <a:t>made in 2016</a:t>
            </a:r>
            <a:endParaRPr b="1"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0000"/>
                </a:solidFill>
              </a:rPr>
              <a:t>Internal project complexity</a:t>
            </a:r>
            <a:r>
              <a:rPr lang="en" sz="1700">
                <a:solidFill>
                  <a:srgbClr val="000000"/>
                </a:solidFill>
              </a:rPr>
              <a:t> 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Multiple hardware &amp; software components &amp; subsystems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478325" y="4047175"/>
            <a:ext cx="365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700"/>
              <a:t>Anatomy of Ultra96-v2 FPGA</a:t>
            </a:r>
            <a:endParaRPr b="1" sz="1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Hardware/Software</a:t>
            </a:r>
            <a:endParaRPr/>
          </a:p>
        </p:txBody>
      </p:sp>
      <p:sp>
        <p:nvSpPr>
          <p:cNvPr id="149" name="Google Shape;149;p20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20"/>
          <p:cNvSpPr txBox="1"/>
          <p:nvPr/>
        </p:nvSpPr>
        <p:spPr>
          <a:xfrm>
            <a:off x="313625" y="1456375"/>
            <a:ext cx="4764000" cy="3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b="1" lang="en" sz="1700"/>
              <a:t>PYNQ </a:t>
            </a:r>
            <a:r>
              <a:rPr lang="en" sz="1700"/>
              <a:t>runs a Jupyter Notebook server</a:t>
            </a:r>
            <a:endParaRPr sz="1700"/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36550" lvl="0" marL="457200" rtl="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b="1" lang="en" sz="1700"/>
              <a:t>Non-PYNQ</a:t>
            </a:r>
            <a:r>
              <a:rPr lang="en" sz="1700"/>
              <a:t> runs on a terminal via TeraTerm</a:t>
            </a:r>
            <a:endParaRPr sz="1700"/>
          </a:p>
          <a:p>
            <a:pPr indent="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-336550" lvl="0" marL="457200" rtl="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b="1" lang="en" sz="1700"/>
              <a:t>Vivado</a:t>
            </a:r>
            <a:r>
              <a:rPr b="1" lang="en" sz="1700"/>
              <a:t> </a:t>
            </a:r>
            <a:r>
              <a:rPr lang="en" sz="1700"/>
              <a:t>custom hardware overlays </a:t>
            </a:r>
            <a:endParaRPr sz="1700"/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-336550" lvl="0" marL="457200" rtl="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b="1" lang="en" sz="1700"/>
              <a:t>Debug:</a:t>
            </a:r>
            <a:r>
              <a:rPr lang="en" sz="1700"/>
              <a:t> </a:t>
            </a:r>
            <a:r>
              <a:rPr lang="en" sz="1700"/>
              <a:t>ILA (Integrated Logic Analyzer)</a:t>
            </a:r>
            <a:r>
              <a:rPr lang="en" sz="1700"/>
              <a:t> captures and analyzes I/O signals</a:t>
            </a:r>
            <a:endParaRPr sz="17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51" name="Google Shape;151;p20"/>
          <p:cNvPicPr preferRelativeResize="0"/>
          <p:nvPr/>
        </p:nvPicPr>
        <p:blipFill rotWithShape="1">
          <a:blip r:embed="rId3">
            <a:alphaModFix/>
          </a:blip>
          <a:srcRect b="27924" l="12985" r="9578" t="17406"/>
          <a:stretch/>
        </p:blipFill>
        <p:spPr>
          <a:xfrm>
            <a:off x="5077625" y="1538875"/>
            <a:ext cx="3751250" cy="1320342"/>
          </a:xfrm>
          <a:prstGeom prst="rect">
            <a:avLst/>
          </a:prstGeom>
          <a:noFill/>
          <a:ln cap="flat" cmpd="sng" w="19050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2" name="Google Shape;15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7625" y="3346600"/>
            <a:ext cx="3751251" cy="1224325"/>
          </a:xfrm>
          <a:prstGeom prst="rect">
            <a:avLst/>
          </a:prstGeom>
          <a:noFill/>
          <a:ln cap="flat" cmpd="sng" w="19050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/>
          <p:nvPr/>
        </p:nvSpPr>
        <p:spPr>
          <a:xfrm>
            <a:off x="0" y="950275"/>
            <a:ext cx="8617200" cy="46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1"/>
          <p:cNvSpPr txBox="1"/>
          <p:nvPr>
            <p:ph idx="12" type="sldNum"/>
          </p:nvPr>
        </p:nvSpPr>
        <p:spPr>
          <a:xfrm>
            <a:off x="6549819" y="4573876"/>
            <a:ext cx="1882800" cy="241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2024" y="76200"/>
            <a:ext cx="6016601" cy="481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/>
        </p:nvSpPr>
        <p:spPr>
          <a:xfrm>
            <a:off x="375525" y="283625"/>
            <a:ext cx="3369600" cy="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C8202F"/>
                </a:solidFill>
              </a:rPr>
              <a:t>Video Pipeline Block Diagram</a:t>
            </a:r>
            <a:endParaRPr b="1" sz="2900">
              <a:solidFill>
                <a:srgbClr val="C8202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from Previous Teams</a:t>
            </a:r>
            <a:endParaRPr/>
          </a:p>
        </p:txBody>
      </p:sp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628650" y="1642750"/>
            <a:ext cx="7886700" cy="2988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en" sz="1700">
                <a:solidFill>
                  <a:srgbClr val="000000"/>
                </a:solidFill>
              </a:rPr>
              <a:t>PYNQ </a:t>
            </a:r>
            <a:r>
              <a:rPr lang="en" sz="1700">
                <a:solidFill>
                  <a:srgbClr val="000000"/>
                </a:solidFill>
              </a:rPr>
              <a:t>implementation instead of shell scripts or C</a:t>
            </a:r>
            <a:endParaRPr sz="17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en" sz="1700">
                <a:solidFill>
                  <a:srgbClr val="000000"/>
                </a:solidFill>
              </a:rPr>
              <a:t>IMX219 sensor instead of OV5647</a:t>
            </a:r>
            <a:endParaRPr sz="17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en" sz="1700">
                <a:solidFill>
                  <a:srgbClr val="000000"/>
                </a:solidFill>
              </a:rPr>
              <a:t>4 data lanes instead of 2</a:t>
            </a:r>
            <a:endParaRPr sz="17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en" sz="1700">
                <a:solidFill>
                  <a:srgbClr val="000000"/>
                </a:solidFill>
              </a:rPr>
              <a:t>VDMA instead of frame buffer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167" name="Google Shape;167;p22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Plan</a:t>
            </a:r>
            <a:endParaRPr/>
          </a:p>
        </p:txBody>
      </p:sp>
      <p:sp>
        <p:nvSpPr>
          <p:cNvPr id="173" name="Google Shape;173;p23"/>
          <p:cNvSpPr txBox="1"/>
          <p:nvPr>
            <p:ph idx="1" type="body"/>
          </p:nvPr>
        </p:nvSpPr>
        <p:spPr>
          <a:xfrm>
            <a:off x="628650" y="1580025"/>
            <a:ext cx="45216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" sz="1700">
                <a:solidFill>
                  <a:srgbClr val="000000"/>
                </a:solidFill>
              </a:rPr>
              <a:t>Read from registers with known values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" sz="1700">
                <a:solidFill>
                  <a:srgbClr val="000000"/>
                </a:solidFill>
              </a:rPr>
              <a:t>Read from status registers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" sz="1700">
                <a:solidFill>
                  <a:srgbClr val="000000"/>
                </a:solidFill>
              </a:rPr>
              <a:t>Visual verification</a:t>
            </a:r>
            <a:endParaRPr sz="1700">
              <a:solidFill>
                <a:srgbClr val="000000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</a:pPr>
            <a:r>
              <a:rPr lang="en" sz="1700"/>
              <a:t>DisplayPort to monitor</a:t>
            </a:r>
            <a:endParaRPr sz="1700">
              <a:solidFill>
                <a:srgbClr val="000000"/>
              </a:solidFill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</a:pPr>
            <a:r>
              <a:rPr lang="en" sz="1700">
                <a:solidFill>
                  <a:srgbClr val="000000"/>
                </a:solidFill>
              </a:rPr>
              <a:t>Jupyter Notebook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" sz="1700">
                <a:solidFill>
                  <a:srgbClr val="000000"/>
                </a:solidFill>
              </a:rPr>
              <a:t>Acceptance testing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174" name="Google Shape;174;p23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MicroZed Chronicles: PYNQ Features - Hackster.io" id="175" name="Google Shape;175;p23"/>
          <p:cNvPicPr preferRelativeResize="0"/>
          <p:nvPr/>
        </p:nvPicPr>
        <p:blipFill rotWithShape="1">
          <a:blip r:embed="rId3">
            <a:alphaModFix/>
          </a:blip>
          <a:srcRect b="0" l="0" r="27849" t="0"/>
          <a:stretch/>
        </p:blipFill>
        <p:spPr>
          <a:xfrm>
            <a:off x="5531475" y="1987973"/>
            <a:ext cx="2438150" cy="1902000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Risks and Mitigation</a:t>
            </a:r>
            <a:endParaRPr/>
          </a:p>
        </p:txBody>
      </p:sp>
      <p:sp>
        <p:nvSpPr>
          <p:cNvPr id="181" name="Google Shape;181;p24"/>
          <p:cNvSpPr txBox="1"/>
          <p:nvPr>
            <p:ph idx="1" type="body"/>
          </p:nvPr>
        </p:nvSpPr>
        <p:spPr>
          <a:xfrm>
            <a:off x="527550" y="1685200"/>
            <a:ext cx="5552700" cy="3548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" sz="2000">
                <a:solidFill>
                  <a:srgbClr val="000000"/>
                </a:solidFill>
              </a:rPr>
              <a:t>File/OS corruption mitigation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 sz="2000">
                <a:solidFill>
                  <a:srgbClr val="000000"/>
                </a:solidFill>
              </a:rPr>
              <a:t>Backup SD cards</a:t>
            </a:r>
            <a:endParaRPr sz="2000">
              <a:solidFill>
                <a:srgbClr val="000000"/>
              </a:solidFill>
            </a:endParaRPr>
          </a:p>
          <a:p>
            <a:pPr indent="-3556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en" sz="2000">
                <a:solidFill>
                  <a:srgbClr val="000000"/>
                </a:solidFill>
              </a:rPr>
              <a:t>S</a:t>
            </a:r>
            <a:r>
              <a:rPr lang="en" sz="2000">
                <a:solidFill>
                  <a:srgbClr val="000000"/>
                </a:solidFill>
              </a:rPr>
              <a:t>hutdown Ultra96 using terminal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" sz="2000">
                <a:solidFill>
                  <a:srgbClr val="000000"/>
                </a:solidFill>
              </a:rPr>
              <a:t>Proper handling and storing of hardware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2" name="Google Shape;182;p24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3" name="Google Shape;183;p24"/>
          <p:cNvPicPr preferRelativeResize="0"/>
          <p:nvPr/>
        </p:nvPicPr>
        <p:blipFill rotWithShape="1">
          <a:blip r:embed="rId3">
            <a:alphaModFix/>
          </a:blip>
          <a:srcRect b="25515" l="20260" r="24172" t="18552"/>
          <a:stretch/>
        </p:blipFill>
        <p:spPr>
          <a:xfrm>
            <a:off x="6561775" y="2132700"/>
            <a:ext cx="1647925" cy="16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Resource/Cost Estimate</a:t>
            </a:r>
            <a:endParaRPr/>
          </a:p>
        </p:txBody>
      </p:sp>
      <p:sp>
        <p:nvSpPr>
          <p:cNvPr id="189" name="Google Shape;189;p2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5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91" name="Google Shape;191;p25"/>
          <p:cNvGraphicFramePr/>
          <p:nvPr/>
        </p:nvGraphicFramePr>
        <p:xfrm>
          <a:off x="952500" y="1369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{197C6B6E-0F94-4698-9427-488C3AFEB62F}</a:tableStyleId>
              </a:tblPr>
              <a:tblGrid>
                <a:gridCol w="4270300"/>
                <a:gridCol w="29687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Resource / Component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C8202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Cost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C8202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Budget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$3,000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 Ultra96-v2 FPGA</a:t>
                      </a:r>
                      <a:r>
                        <a:rPr lang="en"/>
                        <a:t> Boards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 * ($300 </a:t>
                      </a:r>
                      <a:r>
                        <a:rPr lang="en"/>
                        <a:t>to $600</a:t>
                      </a:r>
                      <a:r>
                        <a:rPr lang="en"/>
                        <a:t>) = $600 to $1200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IMX219/OV5647 Image Sensors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$10 + $20 = $30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r>
                        <a:rPr lang="en"/>
                        <a:t> SD cards: 1 PYNQ and 1 non-PYNQ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$15 + $20</a:t>
                      </a:r>
                      <a:r>
                        <a:rPr lang="en"/>
                        <a:t> = $35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(1 DisplayPort Cable + </a:t>
                      </a:r>
                      <a:r>
                        <a:rPr lang="en"/>
                        <a:t>2 USB Mini-to-USB A Cables + 1 Power Supply) * 2 sets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 * ($15 + $10 * 2 + $25) = $120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(JTAG board</a:t>
                      </a:r>
                      <a:r>
                        <a:rPr lang="en"/>
                        <a:t> + Ultra96-v2 Daughter Card) * 2 sets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 * ($40 + $125) = $330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Total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$1115 to $1715</a:t>
                      </a:r>
                      <a:endParaRPr b="1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>
            <p:ph type="ctrTitle"/>
          </p:nvPr>
        </p:nvSpPr>
        <p:spPr>
          <a:xfrm>
            <a:off x="685800" y="1062634"/>
            <a:ext cx="7772400" cy="1790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highlight>
                <a:srgbClr val="C8202F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202" name="Google Shape;202;p27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3" name="Google Shape;203;p27"/>
          <p:cNvPicPr preferRelativeResize="0"/>
          <p:nvPr/>
        </p:nvPicPr>
        <p:blipFill rotWithShape="1">
          <a:blip r:embed="rId3">
            <a:alphaModFix/>
          </a:blip>
          <a:srcRect b="0" l="748" r="787" t="1341"/>
          <a:stretch/>
        </p:blipFill>
        <p:spPr>
          <a:xfrm>
            <a:off x="0" y="0"/>
            <a:ext cx="8759250" cy="47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972"/>
            <a:ext cx="9143999" cy="5135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8" y="0"/>
            <a:ext cx="913458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7"/>
          <p:cNvSpPr txBox="1"/>
          <p:nvPr>
            <p:ph type="title"/>
          </p:nvPr>
        </p:nvSpPr>
        <p:spPr>
          <a:xfrm>
            <a:off x="1455400" y="273850"/>
            <a:ext cx="7059900" cy="653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Milestones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628650" y="1596700"/>
            <a:ext cx="4725600" cy="2921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" sz="1600">
                <a:solidFill>
                  <a:srgbClr val="000000"/>
                </a:solidFill>
              </a:rPr>
              <a:t>Video pipeline for computer vision system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" sz="1600">
                <a:solidFill>
                  <a:srgbClr val="000000"/>
                </a:solidFill>
              </a:rPr>
              <a:t>Off the shelf components/open source software</a:t>
            </a:r>
            <a:endParaRPr sz="16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" sz="1600">
                <a:solidFill>
                  <a:srgbClr val="000000"/>
                </a:solidFill>
              </a:rPr>
              <a:t>Wide range of applications</a:t>
            </a:r>
            <a:endParaRPr sz="16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" sz="1600">
                <a:solidFill>
                  <a:srgbClr val="000000"/>
                </a:solidFill>
              </a:rPr>
              <a:t>Inspired by improving the quality of life for wheelchair bound individuals with limited mobility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3575" y="1596712"/>
            <a:ext cx="3296676" cy="265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Project Status</a:t>
            </a:r>
            <a:endParaRPr/>
          </a:p>
        </p:txBody>
      </p:sp>
      <p:sp>
        <p:nvSpPr>
          <p:cNvPr id="212" name="Google Shape;212;p2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" sz="1700">
                <a:solidFill>
                  <a:srgbClr val="000000"/>
                </a:solidFill>
              </a:rPr>
              <a:t>Developed understanding of architecture and component subsystems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" sz="1700">
                <a:solidFill>
                  <a:srgbClr val="000000"/>
                </a:solidFill>
              </a:rPr>
              <a:t>Tracking the inputs/outputs required for each component and the appropriate register values</a:t>
            </a:r>
            <a:endParaRPr sz="17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" sz="1700"/>
              <a:t>Setup hardware and run existing code</a:t>
            </a:r>
            <a:endParaRPr sz="17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Writing the code needed to implement our design</a:t>
            </a:r>
            <a:endParaRPr sz="17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213" name="Google Shape;213;p28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 For Next Semester</a:t>
            </a:r>
            <a:endParaRPr/>
          </a:p>
        </p:txBody>
      </p:sp>
      <p:sp>
        <p:nvSpPr>
          <p:cNvPr id="219" name="Google Shape;219;p29"/>
          <p:cNvSpPr txBox="1"/>
          <p:nvPr>
            <p:ph idx="1" type="body"/>
          </p:nvPr>
        </p:nvSpPr>
        <p:spPr>
          <a:xfrm>
            <a:off x="628650" y="16684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655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" sz="1700">
                <a:solidFill>
                  <a:srgbClr val="000000"/>
                </a:solidFill>
              </a:rPr>
              <a:t>Transfer code to PYNQ environment</a:t>
            </a:r>
            <a:endParaRPr sz="1700">
              <a:solidFill>
                <a:srgbClr val="000000"/>
              </a:solidFill>
            </a:endParaRPr>
          </a:p>
          <a:p>
            <a:pPr indent="-3365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</a:pPr>
            <a:r>
              <a:rPr lang="en" sz="1700"/>
              <a:t>Configure image sensor and MIPI component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</a:pPr>
            <a:r>
              <a:rPr lang="en" sz="1700"/>
              <a:t>Configure board to output through DisplayPort</a:t>
            </a:r>
            <a:endParaRPr sz="17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" sz="1700">
                <a:solidFill>
                  <a:srgbClr val="000000"/>
                </a:solidFill>
              </a:rPr>
              <a:t>Replace test pattern generator with VDMA to accept image sensor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0" name="Google Shape;220;p29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 Responsibilities</a:t>
            </a:r>
            <a:endParaRPr/>
          </a:p>
        </p:txBody>
      </p:sp>
      <p:sp>
        <p:nvSpPr>
          <p:cNvPr id="226" name="Google Shape;226;p3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000000"/>
                </a:solidFill>
              </a:rPr>
              <a:t>Team Members/Roles:</a:t>
            </a:r>
            <a:r>
              <a:rPr lang="en" sz="1700">
                <a:solidFill>
                  <a:srgbClr val="000000"/>
                </a:solidFill>
              </a:rPr>
              <a:t> 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Ritwesh Kumar - Image Sensor to MIPI Controller</a:t>
            </a:r>
            <a:endParaRPr sz="17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Deniz Tazegul - MIPI Controller to VDMA</a:t>
            </a:r>
            <a:endParaRPr sz="17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Liam Janda - VDMA to DDRM</a:t>
            </a:r>
            <a:endParaRPr sz="17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" sz="1700">
                <a:solidFill>
                  <a:srgbClr val="000000"/>
                </a:solidFill>
              </a:rPr>
              <a:t>Taylor Johnson - DDRM to Output Display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227" name="Google Shape;227;p30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/>
          <p:nvPr>
            <p:ph type="ctrTitle"/>
          </p:nvPr>
        </p:nvSpPr>
        <p:spPr>
          <a:xfrm>
            <a:off x="685800" y="1062634"/>
            <a:ext cx="7772400" cy="1790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" name="Google Shape;238;p32"/>
          <p:cNvSpPr txBox="1"/>
          <p:nvPr/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2"/>
          <p:cNvSpPr txBox="1"/>
          <p:nvPr/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C8202F"/>
                </a:solidFill>
              </a:rPr>
              <a:t>Project </a:t>
            </a:r>
            <a:r>
              <a:rPr b="1" lang="en" sz="3300">
                <a:solidFill>
                  <a:srgbClr val="C8202F"/>
                </a:solidFill>
              </a:rPr>
              <a:t>Vocabulary</a:t>
            </a:r>
            <a:endParaRPr b="1" sz="3300">
              <a:solidFill>
                <a:srgbClr val="C8202F"/>
              </a:solidFill>
            </a:endParaRPr>
          </a:p>
        </p:txBody>
      </p:sp>
      <p:sp>
        <p:nvSpPr>
          <p:cNvPr id="240" name="Google Shape;240;p32"/>
          <p:cNvSpPr txBox="1"/>
          <p:nvPr/>
        </p:nvSpPr>
        <p:spPr>
          <a:xfrm>
            <a:off x="283325" y="1441875"/>
            <a:ext cx="8290200" cy="3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b="1" lang="en">
                <a:solidFill>
                  <a:srgbClr val="000000"/>
                </a:solidFill>
              </a:rPr>
              <a:t>IMX219 </a:t>
            </a:r>
            <a:r>
              <a:rPr lang="en">
                <a:solidFill>
                  <a:srgbClr val="000000"/>
                </a:solidFill>
              </a:rPr>
              <a:t>image sensor: camera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b="1" lang="en">
                <a:solidFill>
                  <a:srgbClr val="000000"/>
                </a:solidFill>
              </a:rPr>
              <a:t>MIPI:</a:t>
            </a:r>
            <a:r>
              <a:rPr lang="en">
                <a:solidFill>
                  <a:srgbClr val="000000"/>
                </a:solidFill>
              </a:rPr>
              <a:t> mobile industry processor interface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b="1" lang="en"/>
              <a:t>CSI:</a:t>
            </a:r>
            <a:r>
              <a:rPr lang="en"/>
              <a:t> camera serial interface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b="1" lang="en">
                <a:solidFill>
                  <a:srgbClr val="000000"/>
                </a:solidFill>
              </a:rPr>
              <a:t>D-PHY:</a:t>
            </a:r>
            <a:r>
              <a:rPr lang="en">
                <a:solidFill>
                  <a:srgbClr val="000000"/>
                </a:solidFill>
              </a:rPr>
              <a:t> physical communication layer				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b="1" lang="en">
                <a:solidFill>
                  <a:srgbClr val="000000"/>
                </a:solidFill>
              </a:rPr>
              <a:t>VDMA:</a:t>
            </a:r>
            <a:r>
              <a:rPr lang="en">
                <a:solidFill>
                  <a:srgbClr val="000000"/>
                </a:solidFill>
              </a:rPr>
              <a:t> video direct memory access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b="1" lang="en">
                <a:solidFill>
                  <a:srgbClr val="000000"/>
                </a:solidFill>
              </a:rPr>
              <a:t>DDR:</a:t>
            </a:r>
            <a:r>
              <a:rPr b="1" lang="en">
                <a:solidFill>
                  <a:srgbClr val="000000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double data rate</a:t>
            </a:r>
            <a:r>
              <a:rPr lang="en"/>
              <a:t> (</a:t>
            </a:r>
            <a:r>
              <a:rPr lang="en">
                <a:solidFill>
                  <a:srgbClr val="000000"/>
                </a:solidFill>
              </a:rPr>
              <a:t>memory)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b="1" lang="en"/>
              <a:t>FPGA: </a:t>
            </a:r>
            <a:r>
              <a:rPr lang="en"/>
              <a:t>field programmable gate array </a:t>
            </a:r>
            <a:endParaRPr/>
          </a:p>
          <a:p>
            <a:pPr indent="-3175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b="1" lang="en">
                <a:solidFill>
                  <a:srgbClr val="000000"/>
                </a:solidFill>
              </a:rPr>
              <a:t>PYNQ: </a:t>
            </a:r>
            <a:r>
              <a:rPr lang="en" u="sng">
                <a:solidFill>
                  <a:srgbClr val="000000"/>
                </a:solidFill>
              </a:rPr>
              <a:t>p</a:t>
            </a:r>
            <a:r>
              <a:rPr lang="en">
                <a:solidFill>
                  <a:srgbClr val="000000"/>
                </a:solidFill>
              </a:rPr>
              <a:t>ython productivity for Z</a:t>
            </a:r>
            <a:r>
              <a:rPr lang="en" u="sng">
                <a:solidFill>
                  <a:srgbClr val="000000"/>
                </a:solidFill>
              </a:rPr>
              <a:t>ynq</a:t>
            </a:r>
            <a:r>
              <a:rPr lang="en">
                <a:solidFill>
                  <a:srgbClr val="000000"/>
                </a:solidFill>
              </a:rPr>
              <a:t> (python embedded systems developers)</a:t>
            </a:r>
            <a:endParaRPr/>
          </a:p>
        </p:txBody>
      </p:sp>
      <p:pic>
        <p:nvPicPr>
          <p:cNvPr id="241" name="Google Shape;241;p32"/>
          <p:cNvPicPr preferRelativeResize="0"/>
          <p:nvPr/>
        </p:nvPicPr>
        <p:blipFill rotWithShape="1">
          <a:blip r:embed="rId3">
            <a:alphaModFix/>
          </a:blip>
          <a:srcRect b="26128" l="13356" r="17044" t="43504"/>
          <a:stretch/>
        </p:blipFill>
        <p:spPr>
          <a:xfrm>
            <a:off x="5220650" y="1741500"/>
            <a:ext cx="3294849" cy="1909376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2" name="Google Shape;242;p32"/>
          <p:cNvSpPr txBox="1"/>
          <p:nvPr/>
        </p:nvSpPr>
        <p:spPr>
          <a:xfrm>
            <a:off x="5531875" y="3782175"/>
            <a:ext cx="267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Ultra96-v2 FPGA Board</a:t>
            </a:r>
            <a:endParaRPr b="1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/>
          <p:nvPr>
            <p:ph type="ctrTitle"/>
          </p:nvPr>
        </p:nvSpPr>
        <p:spPr>
          <a:xfrm>
            <a:off x="685800" y="1062634"/>
            <a:ext cx="7772400" cy="1790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</a:t>
            </a:r>
            <a:r>
              <a:rPr lang="en"/>
              <a:t> Slides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IMX219 Image Sensor</a:t>
            </a:r>
            <a:endParaRPr/>
          </a:p>
        </p:txBody>
      </p:sp>
      <p:sp>
        <p:nvSpPr>
          <p:cNvPr id="253" name="Google Shape;253;p34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4" name="Google Shape;254;p34"/>
          <p:cNvPicPr preferRelativeResize="0"/>
          <p:nvPr/>
        </p:nvPicPr>
        <p:blipFill rotWithShape="1">
          <a:blip r:embed="rId3">
            <a:alphaModFix/>
          </a:blip>
          <a:srcRect b="12548" l="0" r="0" t="8829"/>
          <a:stretch/>
        </p:blipFill>
        <p:spPr>
          <a:xfrm>
            <a:off x="966367" y="1385950"/>
            <a:ext cx="7211259" cy="3263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RGB Bayer Filter &amp; 1920x1080p</a:t>
            </a:r>
            <a:endParaRPr/>
          </a:p>
        </p:txBody>
      </p:sp>
      <p:sp>
        <p:nvSpPr>
          <p:cNvPr id="260" name="Google Shape;260;p35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1" name="Google Shape;261;p35"/>
          <p:cNvPicPr preferRelativeResize="0"/>
          <p:nvPr/>
        </p:nvPicPr>
        <p:blipFill rotWithShape="1">
          <a:blip r:embed="rId3">
            <a:alphaModFix/>
          </a:blip>
          <a:srcRect b="0" l="7800" r="0" t="8223"/>
          <a:stretch/>
        </p:blipFill>
        <p:spPr>
          <a:xfrm>
            <a:off x="4306912" y="1385963"/>
            <a:ext cx="3899004" cy="3263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2" name="Google Shape;26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125" y="1385975"/>
            <a:ext cx="3191624" cy="326337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MIPI Transmit</a:t>
            </a:r>
            <a:endParaRPr/>
          </a:p>
        </p:txBody>
      </p:sp>
      <p:sp>
        <p:nvSpPr>
          <p:cNvPr id="268" name="Google Shape;268;p36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9" name="Google Shape;269;p36"/>
          <p:cNvPicPr preferRelativeResize="0"/>
          <p:nvPr/>
        </p:nvPicPr>
        <p:blipFill rotWithShape="1">
          <a:blip r:embed="rId3">
            <a:alphaModFix/>
          </a:blip>
          <a:srcRect b="0" l="5838" r="0" t="0"/>
          <a:stretch/>
        </p:blipFill>
        <p:spPr>
          <a:xfrm>
            <a:off x="1519449" y="1385963"/>
            <a:ext cx="6105125" cy="3263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Lane MIPI Transmit CSI-2</a:t>
            </a:r>
            <a:endParaRPr/>
          </a:p>
        </p:txBody>
      </p:sp>
      <p:sp>
        <p:nvSpPr>
          <p:cNvPr id="275" name="Google Shape;275;p37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6" name="Google Shape;27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772050"/>
            <a:ext cx="7886700" cy="1599389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77" name="Google Shape;277;p37"/>
          <p:cNvPicPr preferRelativeResize="0"/>
          <p:nvPr/>
        </p:nvPicPr>
        <p:blipFill rotWithShape="1">
          <a:blip r:embed="rId4">
            <a:alphaModFix/>
          </a:blip>
          <a:srcRect b="70576" l="0" r="10754" t="0"/>
          <a:stretch/>
        </p:blipFill>
        <p:spPr>
          <a:xfrm>
            <a:off x="491575" y="3803872"/>
            <a:ext cx="8160850" cy="393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ctrTitle"/>
          </p:nvPr>
        </p:nvSpPr>
        <p:spPr>
          <a:xfrm>
            <a:off x="685800" y="1062634"/>
            <a:ext cx="7772400" cy="1790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Plan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I/O Pixel and I/O System Clock (</a:t>
            </a:r>
            <a:r>
              <a:rPr lang="en" u="sng">
                <a:solidFill>
                  <a:schemeClr val="hlink"/>
                </a:solidFill>
                <a:hlinkClick r:id="rId3"/>
              </a:rPr>
              <a:t>Code</a:t>
            </a:r>
            <a:r>
              <a:rPr lang="en"/>
              <a:t>)</a:t>
            </a:r>
            <a:endParaRPr/>
          </a:p>
        </p:txBody>
      </p:sp>
      <p:sp>
        <p:nvSpPr>
          <p:cNvPr id="283" name="Google Shape;283;p38"/>
          <p:cNvSpPr txBox="1"/>
          <p:nvPr>
            <p:ph idx="1" type="body"/>
          </p:nvPr>
        </p:nvSpPr>
        <p:spPr>
          <a:xfrm>
            <a:off x="0" y="1369225"/>
            <a:ext cx="2966100" cy="3398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>
                <a:solidFill>
                  <a:srgbClr val="000000"/>
                </a:solidFill>
              </a:rPr>
              <a:t>Frame length: 256-65,534 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b="1" lang="en" sz="1400">
                <a:solidFill>
                  <a:srgbClr val="000000"/>
                </a:solidFill>
              </a:rPr>
              <a:t>1113 in code</a:t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 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>
                <a:solidFill>
                  <a:srgbClr val="000000"/>
                </a:solidFill>
              </a:rPr>
              <a:t>Line length: 3448-32752 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b="1" lang="en" sz="1400">
                <a:solidFill>
                  <a:srgbClr val="000000"/>
                </a:solidFill>
              </a:rPr>
              <a:t>3448 in code</a:t>
            </a:r>
            <a:endParaRPr b="1" sz="14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>
                <a:solidFill>
                  <a:srgbClr val="000000"/>
                </a:solidFill>
              </a:rPr>
              <a:t>Min Line blanking: 168 </a:t>
            </a:r>
            <a:r>
              <a:rPr b="1" lang="en" sz="1400">
                <a:solidFill>
                  <a:srgbClr val="000000"/>
                </a:solidFill>
              </a:rPr>
              <a:t>(IMX)</a:t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>
                <a:solidFill>
                  <a:srgbClr val="000000"/>
                </a:solidFill>
              </a:rPr>
              <a:t>Min Frame blanking: 32 </a:t>
            </a:r>
            <a:r>
              <a:rPr b="1" lang="en" sz="1400">
                <a:solidFill>
                  <a:srgbClr val="000000"/>
                </a:solidFill>
              </a:rPr>
              <a:t>(IMX)</a:t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284" name="Google Shape;284;p38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5" name="Google Shape;28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7232" y="1369225"/>
            <a:ext cx="5378019" cy="3398101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9"/>
          <p:cNvSpPr txBox="1"/>
          <p:nvPr>
            <p:ph type="title"/>
          </p:nvPr>
        </p:nvSpPr>
        <p:spPr>
          <a:xfrm>
            <a:off x="628650" y="0"/>
            <a:ext cx="3305100" cy="1268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Datasheet Clock Setting Examples</a:t>
            </a:r>
            <a:endParaRPr/>
          </a:p>
        </p:txBody>
      </p:sp>
      <p:sp>
        <p:nvSpPr>
          <p:cNvPr id="291" name="Google Shape;291;p39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2" name="Google Shape;29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3800" y="0"/>
            <a:ext cx="4538650" cy="5143499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0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Clock Diagram</a:t>
            </a:r>
            <a:endParaRPr/>
          </a:p>
        </p:txBody>
      </p:sp>
      <p:sp>
        <p:nvSpPr>
          <p:cNvPr id="298" name="Google Shape;298;p40"/>
          <p:cNvSpPr txBox="1"/>
          <p:nvPr>
            <p:ph idx="1" type="body"/>
          </p:nvPr>
        </p:nvSpPr>
        <p:spPr>
          <a:xfrm>
            <a:off x="0" y="1369225"/>
            <a:ext cx="44868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>
                <a:solidFill>
                  <a:srgbClr val="000000"/>
                </a:solidFill>
              </a:rPr>
              <a:t>Max data transmission = (bits per CSI lane * # of CSI lanes) / Data rate</a:t>
            </a:r>
            <a:endParaRPr sz="1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>
                <a:solidFill>
                  <a:srgbClr val="000000"/>
                </a:solidFill>
              </a:rPr>
              <a:t>Data rate = length * height * frame rate * bit pixel depth</a:t>
            </a:r>
            <a:endParaRPr sz="1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>
                <a:solidFill>
                  <a:srgbClr val="000000"/>
                </a:solidFill>
              </a:rPr>
              <a:t>Bit pixel depth = bits per pixel * # of channel =&gt; RGB = 8 bits * 3 channels = 24</a:t>
            </a:r>
            <a:endParaRPr sz="1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en" sz="1400">
                <a:solidFill>
                  <a:srgbClr val="000000"/>
                </a:solidFill>
              </a:rPr>
              <a:t>=&gt; (755 Mbps * 4 lanes) / (1920 * 1080 * 24) means that </a:t>
            </a:r>
            <a:r>
              <a:rPr b="1" lang="en" sz="1400">
                <a:solidFill>
                  <a:srgbClr val="000000"/>
                </a:solidFill>
              </a:rPr>
              <a:t>3.02 Gbps</a:t>
            </a:r>
            <a:r>
              <a:rPr lang="en" sz="1400">
                <a:solidFill>
                  <a:srgbClr val="000000"/>
                </a:solidFill>
              </a:rPr>
              <a:t> data rate and </a:t>
            </a:r>
            <a:r>
              <a:rPr b="1" lang="en" sz="1400">
                <a:solidFill>
                  <a:srgbClr val="000000"/>
                </a:solidFill>
              </a:rPr>
              <a:t>60.68 fps</a:t>
            </a:r>
            <a:r>
              <a:rPr lang="en" sz="1400">
                <a:solidFill>
                  <a:srgbClr val="000000"/>
                </a:solidFill>
              </a:rPr>
              <a:t> are possible for 4 Lane MIPI Tx at </a:t>
            </a:r>
            <a:r>
              <a:rPr b="1" lang="en" sz="1400">
                <a:solidFill>
                  <a:srgbClr val="000000"/>
                </a:solidFill>
              </a:rPr>
              <a:t>1920x1080p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299" name="Google Shape;299;p40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0" name="Google Shape;30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6700" y="0"/>
            <a:ext cx="4657301" cy="432939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1" name="Google Shape;301;p40"/>
          <p:cNvPicPr preferRelativeResize="0"/>
          <p:nvPr/>
        </p:nvPicPr>
        <p:blipFill rotWithShape="1">
          <a:blip r:embed="rId4">
            <a:alphaModFix/>
          </a:blip>
          <a:srcRect b="70576" l="0" r="10754" t="0"/>
          <a:stretch/>
        </p:blipFill>
        <p:spPr>
          <a:xfrm>
            <a:off x="354500" y="4415647"/>
            <a:ext cx="8160850" cy="393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Frame Rate</a:t>
            </a:r>
            <a:endParaRPr/>
          </a:p>
        </p:txBody>
      </p:sp>
      <p:sp>
        <p:nvSpPr>
          <p:cNvPr id="307" name="Google Shape;307;p41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8" name="Google Shape;308;p41"/>
          <p:cNvPicPr preferRelativeResize="0"/>
          <p:nvPr/>
        </p:nvPicPr>
        <p:blipFill rotWithShape="1">
          <a:blip r:embed="rId3">
            <a:alphaModFix/>
          </a:blip>
          <a:srcRect b="0" l="5758" r="0" t="0"/>
          <a:stretch/>
        </p:blipFill>
        <p:spPr>
          <a:xfrm>
            <a:off x="698500" y="1657850"/>
            <a:ext cx="7747002" cy="2571200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2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Min/max MIPI-freq</a:t>
            </a:r>
            <a:endParaRPr/>
          </a:p>
        </p:txBody>
      </p:sp>
      <p:sp>
        <p:nvSpPr>
          <p:cNvPr id="314" name="Google Shape;314;p42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5" name="Google Shape;31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823" y="1335276"/>
            <a:ext cx="7966365" cy="3050800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3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MIPI Freq (</a:t>
            </a:r>
            <a:r>
              <a:rPr lang="en" u="sng">
                <a:solidFill>
                  <a:schemeClr val="hlink"/>
                </a:solidFill>
                <a:hlinkClick r:id="rId3"/>
              </a:rPr>
              <a:t>Google IMX Driver Code</a:t>
            </a:r>
            <a:r>
              <a:rPr lang="en"/>
              <a:t>)</a:t>
            </a:r>
            <a:endParaRPr/>
          </a:p>
        </p:txBody>
      </p:sp>
      <p:sp>
        <p:nvSpPr>
          <p:cNvPr id="321" name="Google Shape;321;p43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2" name="Google Shape;322;p43"/>
          <p:cNvSpPr txBox="1"/>
          <p:nvPr/>
        </p:nvSpPr>
        <p:spPr>
          <a:xfrm>
            <a:off x="628650" y="1268050"/>
            <a:ext cx="7886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700"/>
              <a:t>Design metric: </a:t>
            </a:r>
            <a:r>
              <a:rPr lang="en" sz="1700"/>
              <a:t>30 fps live video industry standard</a:t>
            </a:r>
            <a:endParaRPr sz="17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Frame rate = 47.5 &lt; 60.68 fps limit, frame length = 1113, line length = 3448 </a:t>
            </a:r>
            <a:endParaRPr sz="1700">
              <a:solidFill>
                <a:srgbClr val="FF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b="1" lang="en" sz="1700"/>
              <a:t>Verify</a:t>
            </a:r>
            <a:r>
              <a:rPr lang="en" sz="1700"/>
              <a:t> </a:t>
            </a:r>
            <a:endParaRPr sz="17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=&gt; Time per line = 1 / (Frame rate * Frame length) = </a:t>
            </a:r>
            <a:r>
              <a:rPr b="1" lang="en" sz="1700"/>
              <a:t>18915 ns</a:t>
            </a:r>
            <a:r>
              <a:rPr lang="en" sz="1700"/>
              <a:t> (matches IMX code)</a:t>
            </a:r>
            <a:endParaRPr sz="1700"/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=&gt; MIPI-freq (bytes) = Line length / (2 * Time per line) =</a:t>
            </a:r>
            <a:r>
              <a:rPr lang="en" sz="1700"/>
              <a:t> </a:t>
            </a:r>
            <a:r>
              <a:rPr b="1" lang="en" sz="1700"/>
              <a:t>91.15 MHz </a:t>
            </a:r>
            <a:endParaRPr b="1" sz="17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Speed = MIPI-freq * 8 * 4 lanes = </a:t>
            </a:r>
            <a:r>
              <a:rPr b="1" lang="en" sz="1700">
                <a:solidFill>
                  <a:schemeClr val="dk1"/>
                </a:solidFill>
              </a:rPr>
              <a:t>2.92 Gbps</a:t>
            </a:r>
            <a:r>
              <a:rPr lang="en" sz="1700">
                <a:solidFill>
                  <a:schemeClr val="dk1"/>
                </a:solidFill>
              </a:rPr>
              <a:t> &lt; 3.02 Gbps 4 Lane max data rate</a:t>
            </a:r>
            <a:endParaRPr b="1" sz="17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4"/>
          <p:cNvSpPr txBox="1"/>
          <p:nvPr>
            <p:ph idx="1" type="body"/>
          </p:nvPr>
        </p:nvSpPr>
        <p:spPr>
          <a:xfrm>
            <a:off x="-150" y="1369225"/>
            <a:ext cx="4445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•"/>
            </a:pPr>
            <a:r>
              <a:rPr lang="en" sz="1300">
                <a:solidFill>
                  <a:srgbClr val="000000"/>
                </a:solidFill>
              </a:rPr>
              <a:t>EXCK (external clock) frequency: 6-27 MHz, </a:t>
            </a:r>
            <a:r>
              <a:rPr b="1" lang="en" sz="1300">
                <a:solidFill>
                  <a:srgbClr val="000000"/>
                </a:solidFill>
              </a:rPr>
              <a:t>24 MHz in code</a:t>
            </a:r>
            <a:endParaRPr b="1" sz="1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Char char="•"/>
            </a:pPr>
            <a:r>
              <a:rPr lang="en" sz="1300">
                <a:solidFill>
                  <a:srgbClr val="000000"/>
                </a:solidFill>
              </a:rPr>
              <a:t>PLL input clock frequency: 6-27 MHz, </a:t>
            </a:r>
            <a:r>
              <a:rPr b="1" lang="en" sz="1300">
                <a:solidFill>
                  <a:srgbClr val="000000"/>
                </a:solidFill>
              </a:rPr>
              <a:t>24-27 MHz in code</a:t>
            </a:r>
            <a:endParaRPr b="1" sz="13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Char char="•"/>
            </a:pPr>
            <a:r>
              <a:rPr lang="en" sz="1300">
                <a:solidFill>
                  <a:srgbClr val="000000"/>
                </a:solidFill>
              </a:rPr>
              <a:t>PLL multiplier: 8-2047, </a:t>
            </a:r>
            <a:r>
              <a:rPr b="1" lang="en" sz="1300">
                <a:solidFill>
                  <a:srgbClr val="000000"/>
                </a:solidFill>
              </a:rPr>
              <a:t>57 in code for PLL1 and 114 in code for PLL2</a:t>
            </a:r>
            <a:endParaRPr b="1" sz="13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Char char="•"/>
            </a:pPr>
            <a:r>
              <a:rPr lang="en" sz="1300">
                <a:solidFill>
                  <a:srgbClr val="000000"/>
                </a:solidFill>
              </a:rPr>
              <a:t>PLL output clock frequency: 432-916 MHz </a:t>
            </a:r>
            <a:endParaRPr sz="1300">
              <a:solidFill>
                <a:srgbClr val="000000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•"/>
            </a:pPr>
            <a:r>
              <a:rPr lang="en" sz="1300">
                <a:solidFill>
                  <a:srgbClr val="000000"/>
                </a:solidFill>
              </a:rPr>
              <a:t>432 Mhz &lt; </a:t>
            </a:r>
            <a:r>
              <a:rPr b="1" lang="en" sz="1300">
                <a:solidFill>
                  <a:srgbClr val="000000"/>
                </a:solidFill>
              </a:rPr>
              <a:t>729.15 MHz in code</a:t>
            </a:r>
            <a:r>
              <a:rPr lang="en" sz="1300">
                <a:solidFill>
                  <a:srgbClr val="000000"/>
                </a:solidFill>
              </a:rPr>
              <a:t> &lt; 916 Mhz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</a:endParaRPr>
          </a:p>
        </p:txBody>
      </p:sp>
      <p:sp>
        <p:nvSpPr>
          <p:cNvPr id="328" name="Google Shape;328;p44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9" name="Google Shape;32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826" y="1369225"/>
            <a:ext cx="3407350" cy="3774276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0" name="Google Shape;330;p44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Clock Speeds (</a:t>
            </a:r>
            <a:r>
              <a:rPr lang="en" u="sng">
                <a:solidFill>
                  <a:schemeClr val="hlink"/>
                </a:solidFill>
                <a:hlinkClick r:id="rId4"/>
              </a:rPr>
              <a:t>Code</a:t>
            </a:r>
            <a:r>
              <a:rPr lang="en"/>
              <a:t>)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 Freq / PLL2_OP Freq </a:t>
            </a:r>
            <a:r>
              <a:rPr lang="en"/>
              <a:t>(</a:t>
            </a:r>
            <a:r>
              <a:rPr lang="en" u="sng">
                <a:solidFill>
                  <a:schemeClr val="hlink"/>
                </a:solidFill>
                <a:hlinkClick r:id="rId3"/>
              </a:rPr>
              <a:t>Code</a:t>
            </a:r>
            <a:r>
              <a:rPr lang="en"/>
              <a:t>)</a:t>
            </a:r>
            <a:endParaRPr/>
          </a:p>
        </p:txBody>
      </p:sp>
      <p:sp>
        <p:nvSpPr>
          <p:cNvPr id="336" name="Google Shape;336;p4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" sz="1600">
                <a:solidFill>
                  <a:srgbClr val="000000"/>
                </a:solidFill>
              </a:rPr>
              <a:t>Output pixel clock frequency (OPCK) = MIPI-freq (bytes) * 8 / PLL2 multiplier (</a:t>
            </a:r>
            <a:r>
              <a:rPr b="1" lang="en" sz="1600">
                <a:solidFill>
                  <a:srgbClr val="000000"/>
                </a:solidFill>
              </a:rPr>
              <a:t>10 in code</a:t>
            </a:r>
            <a:r>
              <a:rPr lang="en" sz="1600">
                <a:solidFill>
                  <a:srgbClr val="000000"/>
                </a:solidFill>
              </a:rPr>
              <a:t>) 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	</a:t>
            </a:r>
            <a:r>
              <a:rPr lang="en" sz="1600">
                <a:solidFill>
                  <a:srgbClr val="000000"/>
                </a:solidFill>
              </a:rPr>
              <a:t>=&gt; </a:t>
            </a:r>
            <a:r>
              <a:rPr lang="en" sz="1600">
                <a:solidFill>
                  <a:srgbClr val="000000"/>
                </a:solidFill>
              </a:rPr>
              <a:t>OPCK = </a:t>
            </a:r>
            <a:r>
              <a:rPr b="1" lang="en" sz="1600">
                <a:solidFill>
                  <a:srgbClr val="000000"/>
                </a:solidFill>
              </a:rPr>
              <a:t>72.915 MHz</a:t>
            </a:r>
            <a:endParaRPr b="1" sz="1600">
              <a:solidFill>
                <a:srgbClr val="000000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=&gt; OPCK is in range: 20 MHz min  &lt; </a:t>
            </a:r>
            <a:r>
              <a:rPr b="1" lang="en" sz="1600">
                <a:solidFill>
                  <a:srgbClr val="000000"/>
                </a:solidFill>
              </a:rPr>
              <a:t>72.915 MHz </a:t>
            </a:r>
            <a:r>
              <a:rPr lang="en" sz="1600">
                <a:solidFill>
                  <a:srgbClr val="000000"/>
                </a:solidFill>
              </a:rPr>
              <a:t>&lt; 114.5 MHz max</a:t>
            </a:r>
            <a:endParaRPr sz="1600">
              <a:solidFill>
                <a:srgbClr val="000000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" sz="1600">
                <a:solidFill>
                  <a:srgbClr val="000000"/>
                </a:solidFill>
              </a:rPr>
              <a:t>PLL2 Output Clock Frequency (PLL2_OP) = OPCK * PLL2 multiplier (</a:t>
            </a:r>
            <a:r>
              <a:rPr b="1" lang="en" sz="1600">
                <a:solidFill>
                  <a:srgbClr val="000000"/>
                </a:solidFill>
              </a:rPr>
              <a:t>10 in code</a:t>
            </a:r>
            <a:r>
              <a:rPr lang="en" sz="1600">
                <a:solidFill>
                  <a:srgbClr val="000000"/>
                </a:solidFill>
              </a:rPr>
              <a:t>)</a:t>
            </a:r>
            <a:endParaRPr sz="1600">
              <a:solidFill>
                <a:srgbClr val="000000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=&gt; PLL2_OP = </a:t>
            </a:r>
            <a:r>
              <a:rPr b="1" lang="en" sz="1600">
                <a:solidFill>
                  <a:srgbClr val="000000"/>
                </a:solidFill>
              </a:rPr>
              <a:t>729.15 MHz</a:t>
            </a:r>
            <a:endParaRPr b="1" sz="1600">
              <a:solidFill>
                <a:srgbClr val="000000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=&gt; PLL2_OP is in range: 432 Mhz &lt; </a:t>
            </a:r>
            <a:r>
              <a:rPr b="1" lang="en" sz="1600">
                <a:solidFill>
                  <a:srgbClr val="000000"/>
                </a:solidFill>
              </a:rPr>
              <a:t>729.15 MHz in code</a:t>
            </a:r>
            <a:r>
              <a:rPr lang="en" sz="1600">
                <a:solidFill>
                  <a:srgbClr val="000000"/>
                </a:solidFill>
              </a:rPr>
              <a:t> &lt; 916 Mhz 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337" name="Google Shape;337;p45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6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Clock Division Input (</a:t>
            </a:r>
            <a:r>
              <a:rPr lang="en" u="sng">
                <a:solidFill>
                  <a:schemeClr val="hlink"/>
                </a:solidFill>
                <a:hlinkClick r:id="rId3"/>
              </a:rPr>
              <a:t>Code</a:t>
            </a:r>
            <a:r>
              <a:rPr lang="en"/>
              <a:t>)</a:t>
            </a:r>
            <a:endParaRPr/>
          </a:p>
        </p:txBody>
      </p:sp>
      <p:sp>
        <p:nvSpPr>
          <p:cNvPr id="343" name="Google Shape;343;p46"/>
          <p:cNvSpPr txBox="1"/>
          <p:nvPr>
            <p:ph idx="1" type="body"/>
          </p:nvPr>
        </p:nvSpPr>
        <p:spPr>
          <a:xfrm>
            <a:off x="0" y="1369225"/>
            <a:ext cx="34695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31083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1400">
                <a:solidFill>
                  <a:srgbClr val="000000"/>
                </a:solidFill>
              </a:rPr>
              <a:t>System clock division: 1-2, </a:t>
            </a:r>
            <a:r>
              <a:rPr b="1" lang="en" sz="1400">
                <a:solidFill>
                  <a:srgbClr val="000000"/>
                </a:solidFill>
              </a:rPr>
              <a:t>1 in code</a:t>
            </a:r>
            <a:endParaRPr b="1" sz="14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0832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1400">
                <a:solidFill>
                  <a:srgbClr val="000000"/>
                </a:solidFill>
              </a:rPr>
              <a:t>Video timing system clock frequency: 200-700 MHz, </a:t>
            </a:r>
            <a:r>
              <a:rPr b="1" lang="en" sz="1400">
                <a:solidFill>
                  <a:srgbClr val="000000"/>
                </a:solidFill>
              </a:rPr>
              <a:t>700</a:t>
            </a:r>
            <a:r>
              <a:rPr b="1" lang="en" sz="1400">
                <a:solidFill>
                  <a:srgbClr val="000000"/>
                </a:solidFill>
              </a:rPr>
              <a:t> MHz in code</a:t>
            </a:r>
            <a:endParaRPr b="1" sz="14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0832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1400">
                <a:solidFill>
                  <a:srgbClr val="000000"/>
                </a:solidFill>
              </a:rPr>
              <a:t>Video timing pixel clock frequency: 80-140 MHz, </a:t>
            </a:r>
            <a:r>
              <a:rPr b="1" lang="en" sz="1400">
                <a:solidFill>
                  <a:srgbClr val="000000"/>
                </a:solidFill>
              </a:rPr>
              <a:t>140 MHz in code</a:t>
            </a:r>
            <a:endParaRPr b="1" sz="14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0832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1400">
                <a:solidFill>
                  <a:srgbClr val="000000"/>
                </a:solidFill>
              </a:rPr>
              <a:t>Video timing pixel clock division: 5, </a:t>
            </a:r>
            <a:r>
              <a:rPr b="1" lang="en" sz="1400">
                <a:solidFill>
                  <a:srgbClr val="000000"/>
                </a:solidFill>
              </a:rPr>
              <a:t>5 in code</a:t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44" name="Google Shape;344;p46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5" name="Google Shape;34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0802" y="1369225"/>
            <a:ext cx="4318024" cy="377427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7"/>
          <p:cNvSpPr txBox="1"/>
          <p:nvPr>
            <p:ph idx="1" type="body"/>
          </p:nvPr>
        </p:nvSpPr>
        <p:spPr>
          <a:xfrm>
            <a:off x="0" y="1369225"/>
            <a:ext cx="3469800" cy="3672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•"/>
            </a:pPr>
            <a:r>
              <a:rPr lang="en" sz="1300">
                <a:solidFill>
                  <a:srgbClr val="000000"/>
                </a:solidFill>
              </a:rPr>
              <a:t>Output system clock division: 1-2, </a:t>
            </a:r>
            <a:r>
              <a:rPr b="1" lang="en" sz="1300">
                <a:solidFill>
                  <a:srgbClr val="000000"/>
                </a:solidFill>
              </a:rPr>
              <a:t>1 in code</a:t>
            </a:r>
            <a:endParaRPr b="1" sz="13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Char char="•"/>
            </a:pPr>
            <a:r>
              <a:rPr lang="en" sz="1300">
                <a:solidFill>
                  <a:srgbClr val="000000"/>
                </a:solidFill>
              </a:rPr>
              <a:t>Output system clock frequency: 200-916 MHz, </a:t>
            </a:r>
            <a:r>
              <a:rPr b="1" lang="en" sz="1300">
                <a:solidFill>
                  <a:srgbClr val="000000"/>
                </a:solidFill>
              </a:rPr>
              <a:t>729.15 MHz in code</a:t>
            </a:r>
            <a:endParaRPr b="1" sz="1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Char char="•"/>
            </a:pPr>
            <a:r>
              <a:rPr lang="en" sz="1300">
                <a:solidFill>
                  <a:srgbClr val="000000"/>
                </a:solidFill>
              </a:rPr>
              <a:t>Output pixel clock frequency: 20-114.5 MHz, </a:t>
            </a:r>
            <a:r>
              <a:rPr b="1" lang="en" sz="1300">
                <a:solidFill>
                  <a:srgbClr val="000000"/>
                </a:solidFill>
              </a:rPr>
              <a:t>72.915 MHz in code</a:t>
            </a:r>
            <a:endParaRPr b="1" sz="13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Char char="•"/>
            </a:pPr>
            <a:r>
              <a:rPr lang="en" sz="1300">
                <a:solidFill>
                  <a:srgbClr val="000000"/>
                </a:solidFill>
              </a:rPr>
              <a:t>Output pixel clock divider: 8-10, </a:t>
            </a:r>
            <a:r>
              <a:rPr b="1" lang="en" sz="1300">
                <a:solidFill>
                  <a:srgbClr val="000000"/>
                </a:solidFill>
              </a:rPr>
              <a:t>10 in code</a:t>
            </a:r>
            <a:endParaRPr b="1" sz="13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</a:endParaRPr>
          </a:p>
        </p:txBody>
      </p:sp>
      <p:sp>
        <p:nvSpPr>
          <p:cNvPr id="351" name="Google Shape;351;p47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2" name="Google Shape;352;p47"/>
          <p:cNvPicPr preferRelativeResize="0"/>
          <p:nvPr/>
        </p:nvPicPr>
        <p:blipFill rotWithShape="1">
          <a:blip r:embed="rId3">
            <a:alphaModFix/>
          </a:blip>
          <a:srcRect b="0" l="4379" r="7855" t="0"/>
          <a:stretch/>
        </p:blipFill>
        <p:spPr>
          <a:xfrm>
            <a:off x="3469889" y="1369225"/>
            <a:ext cx="4416811" cy="3774276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53" name="Google Shape;353;p47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Clock Division Output </a:t>
            </a:r>
            <a:r>
              <a:rPr lang="en"/>
              <a:t>(</a:t>
            </a:r>
            <a:r>
              <a:rPr lang="en" u="sng">
                <a:solidFill>
                  <a:schemeClr val="hlink"/>
                </a:solidFill>
                <a:hlinkClick r:id="rId4"/>
              </a:rPr>
              <a:t>Code</a:t>
            </a:r>
            <a:r>
              <a:rPr lang="en"/>
              <a:t>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/>
          <p:nvPr/>
        </p:nvSpPr>
        <p:spPr>
          <a:xfrm>
            <a:off x="0" y="950275"/>
            <a:ext cx="8617200" cy="46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2"/>
          <p:cNvSpPr txBox="1"/>
          <p:nvPr>
            <p:ph type="title"/>
          </p:nvPr>
        </p:nvSpPr>
        <p:spPr>
          <a:xfrm>
            <a:off x="219100" y="116300"/>
            <a:ext cx="2908500" cy="15297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Conceptual Sketch</a:t>
            </a:r>
            <a:endParaRPr/>
          </a:p>
        </p:txBody>
      </p:sp>
      <p:pic>
        <p:nvPicPr>
          <p:cNvPr id="87" name="Google Shape;8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405" y="116300"/>
            <a:ext cx="6217296" cy="465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8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Freq / PLL1 Freq (in Datasheet)</a:t>
            </a:r>
            <a:endParaRPr/>
          </a:p>
        </p:txBody>
      </p:sp>
      <p:sp>
        <p:nvSpPr>
          <p:cNvPr id="359" name="Google Shape;359;p4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b="1" lang="en" sz="1700">
                <a:solidFill>
                  <a:srgbClr val="000000"/>
                </a:solidFill>
              </a:rPr>
              <a:t>280 Mbps</a:t>
            </a:r>
            <a:r>
              <a:rPr lang="en" sz="1700">
                <a:solidFill>
                  <a:srgbClr val="000000"/>
                </a:solidFill>
              </a:rPr>
              <a:t> Pix Rate for 4 Lanes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" sz="1700">
                <a:solidFill>
                  <a:srgbClr val="000000"/>
                </a:solidFill>
              </a:rPr>
              <a:t>=&gt; </a:t>
            </a:r>
            <a:r>
              <a:rPr b="1" lang="en" sz="1700">
                <a:solidFill>
                  <a:srgbClr val="000000"/>
                </a:solidFill>
              </a:rPr>
              <a:t>140 MHz</a:t>
            </a:r>
            <a:r>
              <a:rPr lang="en" sz="1700">
                <a:solidFill>
                  <a:srgbClr val="000000"/>
                </a:solidFill>
              </a:rPr>
              <a:t> Video Timing Clock Frequency (VTCK) from datasheet</a:t>
            </a:r>
            <a:endParaRPr sz="17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" sz="1700">
                <a:solidFill>
                  <a:srgbClr val="000000"/>
                </a:solidFill>
              </a:rPr>
              <a:t>PLL1 Freq = VTCK * PLL1 multiplier (</a:t>
            </a:r>
            <a:r>
              <a:rPr b="1" lang="en" sz="1700">
                <a:solidFill>
                  <a:srgbClr val="000000"/>
                </a:solidFill>
              </a:rPr>
              <a:t>5 in code</a:t>
            </a:r>
            <a:r>
              <a:rPr lang="en" sz="1700">
                <a:solidFill>
                  <a:srgbClr val="000000"/>
                </a:solidFill>
              </a:rPr>
              <a:t>) = </a:t>
            </a:r>
            <a:r>
              <a:rPr b="1" lang="en" sz="1700">
                <a:solidFill>
                  <a:srgbClr val="000000"/>
                </a:solidFill>
              </a:rPr>
              <a:t>700 MHz</a:t>
            </a:r>
            <a:r>
              <a:rPr lang="en" sz="1700">
                <a:solidFill>
                  <a:srgbClr val="000000"/>
                </a:solidFill>
              </a:rPr>
              <a:t> 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360" name="Google Shape;360;p48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1" name="Google Shape;36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893000"/>
            <a:ext cx="7886700" cy="67874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9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PLL1 Pix Rate vs PLL2 Data Rate</a:t>
            </a:r>
            <a:endParaRPr/>
          </a:p>
        </p:txBody>
      </p:sp>
      <p:sp>
        <p:nvSpPr>
          <p:cNvPr id="367" name="Google Shape;367;p4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">
                <a:solidFill>
                  <a:srgbClr val="000000"/>
                </a:solidFill>
              </a:rPr>
              <a:t>PLL1 Pix Rate (</a:t>
            </a:r>
            <a:r>
              <a:rPr b="1" lang="en">
                <a:solidFill>
                  <a:srgbClr val="000000"/>
                </a:solidFill>
              </a:rPr>
              <a:t>280 Mbps</a:t>
            </a:r>
            <a:r>
              <a:rPr lang="en">
                <a:solidFill>
                  <a:srgbClr val="000000"/>
                </a:solidFill>
              </a:rPr>
              <a:t>) &lt; </a:t>
            </a:r>
            <a:r>
              <a:rPr lang="en">
                <a:solidFill>
                  <a:srgbClr val="000000"/>
                </a:solidFill>
              </a:rPr>
              <a:t>PLL2 Data Rate (</a:t>
            </a:r>
            <a:r>
              <a:rPr b="1" lang="en">
                <a:solidFill>
                  <a:srgbClr val="000000"/>
                </a:solidFill>
              </a:rPr>
              <a:t>2.92 Gbps</a:t>
            </a:r>
            <a:r>
              <a:rPr lang="en">
                <a:solidFill>
                  <a:srgbClr val="000000"/>
                </a:solidFill>
              </a:rPr>
              <a:t>)</a:t>
            </a:r>
            <a:endParaRPr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=&gt; “Data is always correctly output from the sensor”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68" name="Google Shape;368;p49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9" name="Google Shape;36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369225"/>
            <a:ext cx="7886700" cy="84335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0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DisplayPort</a:t>
            </a:r>
            <a:endParaRPr/>
          </a:p>
        </p:txBody>
      </p:sp>
      <p:sp>
        <p:nvSpPr>
          <p:cNvPr id="375" name="Google Shape;375;p50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6" name="Google Shape;376;p50"/>
          <p:cNvPicPr preferRelativeResize="0"/>
          <p:nvPr/>
        </p:nvPicPr>
        <p:blipFill rotWithShape="1">
          <a:blip r:embed="rId3">
            <a:alphaModFix/>
          </a:blip>
          <a:srcRect b="0" l="0" r="0" t="2666"/>
          <a:stretch/>
        </p:blipFill>
        <p:spPr>
          <a:xfrm>
            <a:off x="2366976" y="1369226"/>
            <a:ext cx="4842802" cy="3263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300">
                <a:solidFill>
                  <a:srgbClr val="C8202F"/>
                </a:solidFill>
              </a:rPr>
              <a:t>Project Overview</a:t>
            </a:r>
            <a:endParaRPr b="1" sz="3300">
              <a:solidFill>
                <a:srgbClr val="C8202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000000"/>
                </a:solidFill>
              </a:rPr>
              <a:t> </a:t>
            </a:r>
            <a:endParaRPr sz="3300">
              <a:solidFill>
                <a:srgbClr val="000000"/>
              </a:solidFill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311700" y="1554900"/>
            <a:ext cx="5941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/>
              <a:t>D</a:t>
            </a:r>
            <a:r>
              <a:rPr lang="en" sz="1600"/>
              <a:t>eveloping a FPGA-based video pipeline 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/>
              <a:t>MIPI-connected camera module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/>
              <a:t>DisplayPort output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/>
              <a:t>S</a:t>
            </a:r>
            <a:r>
              <a:rPr lang="en" sz="1600"/>
              <a:t>oftware executes in Ubuntu Linux </a:t>
            </a:r>
            <a:r>
              <a:rPr lang="en" sz="1600"/>
              <a:t>OS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/>
              <a:t>Adapting previous team’s implementation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/>
              <a:t>PYNQ libraries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/>
              <a:t>STRETCH GOAL: </a:t>
            </a:r>
            <a:r>
              <a:rPr lang="en" sz="1600"/>
              <a:t>P</a:t>
            </a:r>
            <a:r>
              <a:rPr lang="en" sz="1600"/>
              <a:t>ass</a:t>
            </a:r>
            <a:r>
              <a:rPr lang="en" sz="1600"/>
              <a:t> video</a:t>
            </a:r>
            <a:r>
              <a:rPr lang="en" sz="1600"/>
              <a:t> </a:t>
            </a:r>
            <a:r>
              <a:rPr lang="en" sz="1600"/>
              <a:t>through a</a:t>
            </a:r>
            <a:r>
              <a:rPr lang="en" sz="1600"/>
              <a:t> machine learning algorithm </a:t>
            </a:r>
            <a:endParaRPr sz="1600"/>
          </a:p>
        </p:txBody>
      </p:sp>
      <p:pic>
        <p:nvPicPr>
          <p:cNvPr id="94" name="Google Shape;9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5700" y="1772700"/>
            <a:ext cx="2291174" cy="2045150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5" name="Google Shape;95;p13"/>
          <p:cNvSpPr txBox="1"/>
          <p:nvPr>
            <p:ph idx="1" type="body"/>
          </p:nvPr>
        </p:nvSpPr>
        <p:spPr>
          <a:xfrm>
            <a:off x="6333588" y="3910113"/>
            <a:ext cx="2495400" cy="701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</a:rPr>
              <a:t>IMX219 Image Sensor</a:t>
            </a:r>
            <a:endParaRPr b="1" sz="15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</a:endParaRPr>
          </a:p>
        </p:txBody>
      </p:sp>
      <p:sp>
        <p:nvSpPr>
          <p:cNvPr id="96" name="Google Shape;96;p13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Applications to Machine Learning (ML)</a:t>
            </a:r>
            <a:endParaRPr/>
          </a:p>
        </p:txBody>
      </p:sp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628650" y="15765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" sz="1700">
                <a:solidFill>
                  <a:srgbClr val="000000"/>
                </a:solidFill>
              </a:rPr>
              <a:t>Medical imaging</a:t>
            </a:r>
            <a:endParaRPr sz="17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" sz="1700">
                <a:solidFill>
                  <a:srgbClr val="000000"/>
                </a:solidFill>
              </a:rPr>
              <a:t>Self-driving cars</a:t>
            </a:r>
            <a:endParaRPr sz="17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lang="en" sz="1700">
                <a:solidFill>
                  <a:srgbClr val="000000"/>
                </a:solidFill>
              </a:rPr>
              <a:t>Search and rescue</a:t>
            </a:r>
            <a:endParaRPr sz="17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</a:pPr>
            <a:r>
              <a:rPr b="1" lang="en" sz="1700">
                <a:solidFill>
                  <a:srgbClr val="000000"/>
                </a:solidFill>
              </a:rPr>
              <a:t>Eye-tracking devices</a:t>
            </a:r>
            <a:endParaRPr b="1"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2" y="1369237"/>
            <a:ext cx="2819350" cy="2688024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5" name="Google Shape;105;p14"/>
          <p:cNvSpPr txBox="1"/>
          <p:nvPr/>
        </p:nvSpPr>
        <p:spPr>
          <a:xfrm>
            <a:off x="4699025" y="4073425"/>
            <a:ext cx="2565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700"/>
              <a:t>Eye-Tracking </a:t>
            </a:r>
            <a:r>
              <a:rPr b="1" lang="en" sz="1700"/>
              <a:t>Algorithm</a:t>
            </a:r>
            <a:r>
              <a:rPr b="1" lang="en" sz="1700"/>
              <a:t> by a </a:t>
            </a:r>
            <a:r>
              <a:rPr b="1" lang="en" sz="1700"/>
              <a:t>P</a:t>
            </a:r>
            <a:r>
              <a:rPr b="1" lang="en" sz="1700"/>
              <a:t>revious SD Team</a:t>
            </a:r>
            <a:endParaRPr b="1" sz="1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Research</a:t>
            </a:r>
            <a:endParaRPr/>
          </a:p>
        </p:txBody>
      </p:sp>
      <p:sp>
        <p:nvSpPr>
          <p:cNvPr id="111" name="Google Shape;111;p15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12" name="Google Shape;112;p15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{197C6B6E-0F94-4698-9427-488C3AFEB62F}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Producer</a:t>
                      </a:r>
                      <a:endParaRPr b="1"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202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Pros</a:t>
                      </a:r>
                      <a:endParaRPr b="1"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202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Cons</a:t>
                      </a:r>
                      <a:endParaRPr b="1"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202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3F170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V-PIPE (Ours)</a:t>
                      </a:r>
                      <a:endParaRPr b="1" sz="1500">
                        <a:solidFill>
                          <a:srgbClr val="3F170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Off-the-shelf hardware </a:t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Proper configuration </a:t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solidFill>
                          <a:srgbClr val="3F170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Efficient</a:t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Specialized components with longer development time</a:t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solidFill>
                          <a:srgbClr val="3F170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Attachable to existing wheelchairs</a:t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Niche market </a:t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>
                        <a:solidFill>
                          <a:srgbClr val="3F170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Easily configurable software</a:t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Requires own hardware</a:t>
                      </a:r>
                      <a:endParaRPr sz="15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3F170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pic>
        <p:nvPicPr>
          <p:cNvPr id="113" name="Google Shape;11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2362" y="2547325"/>
            <a:ext cx="942818" cy="62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0925" y="3139500"/>
            <a:ext cx="1125699" cy="90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 rotWithShape="1">
          <a:blip r:embed="rId5">
            <a:alphaModFix/>
          </a:blip>
          <a:srcRect b="30672" l="0" r="0" t="27731"/>
          <a:stretch/>
        </p:blipFill>
        <p:spPr>
          <a:xfrm>
            <a:off x="1462763" y="3990900"/>
            <a:ext cx="1322056" cy="51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</a:t>
            </a:r>
            <a:endParaRPr/>
          </a:p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628650" y="1445144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b="1" lang="en" sz="1600">
                <a:solidFill>
                  <a:srgbClr val="000000"/>
                </a:solidFill>
              </a:rPr>
              <a:t>Constraints:</a:t>
            </a:r>
            <a:endParaRPr b="1"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Output video to a DisplayPort monitor in real-time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R</a:t>
            </a:r>
            <a:r>
              <a:rPr lang="en" sz="1600">
                <a:solidFill>
                  <a:srgbClr val="000000"/>
                </a:solidFill>
              </a:rPr>
              <a:t>oute data using a Linux image in a PYNQ environment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Must execute using an </a:t>
            </a:r>
            <a:r>
              <a:rPr b="1" lang="en" sz="1600">
                <a:solidFill>
                  <a:srgbClr val="000000"/>
                </a:solidFill>
              </a:rPr>
              <a:t>Ultra96-v2 </a:t>
            </a:r>
            <a:r>
              <a:rPr lang="en" sz="1600">
                <a:solidFill>
                  <a:srgbClr val="000000"/>
                </a:solidFill>
              </a:rPr>
              <a:t>FPGA board</a:t>
            </a:r>
            <a:endParaRPr sz="16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b="1" lang="en" sz="1600">
                <a:solidFill>
                  <a:srgbClr val="000000"/>
                </a:solidFill>
              </a:rPr>
              <a:t>Non-Constraints:</a:t>
            </a:r>
            <a:endParaRPr b="1"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Use a </a:t>
            </a:r>
            <a:r>
              <a:rPr b="1" lang="en" sz="1600">
                <a:solidFill>
                  <a:srgbClr val="000000"/>
                </a:solidFill>
              </a:rPr>
              <a:t>Sony IMX219QH5-C</a:t>
            </a:r>
            <a:r>
              <a:rPr lang="en" sz="1600">
                <a:solidFill>
                  <a:srgbClr val="000000"/>
                </a:solidFill>
              </a:rPr>
              <a:t> image sensor 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b="1" lang="en" sz="1600">
                <a:solidFill>
                  <a:srgbClr val="000000"/>
                </a:solidFill>
              </a:rPr>
              <a:t>1920x1080p</a:t>
            </a:r>
            <a:r>
              <a:rPr lang="en" sz="1600">
                <a:solidFill>
                  <a:srgbClr val="000000"/>
                </a:solidFill>
              </a:rPr>
              <a:t> standard Full HD resolution at </a:t>
            </a:r>
            <a:r>
              <a:rPr b="1" lang="en" sz="1600">
                <a:solidFill>
                  <a:srgbClr val="000000"/>
                </a:solidFill>
              </a:rPr>
              <a:t>30 fps</a:t>
            </a:r>
            <a:r>
              <a:rPr lang="en" sz="1600">
                <a:solidFill>
                  <a:srgbClr val="000000"/>
                </a:solidFill>
              </a:rPr>
              <a:t> standard live video format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Video stream in </a:t>
            </a:r>
            <a:r>
              <a:rPr b="1" lang="en" sz="1600">
                <a:solidFill>
                  <a:srgbClr val="000000"/>
                </a:solidFill>
              </a:rPr>
              <a:t>RGB8</a:t>
            </a:r>
            <a:r>
              <a:rPr lang="en" sz="1600">
                <a:solidFill>
                  <a:srgbClr val="000000"/>
                </a:solidFill>
              </a:rPr>
              <a:t> color format</a:t>
            </a:r>
            <a:endParaRPr sz="1600">
              <a:solidFill>
                <a:srgbClr val="000000"/>
              </a:solidFill>
            </a:endParaRPr>
          </a:p>
          <a:p>
            <a:pPr indent="-330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Operate in a variety of lighting conditions 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22" name="Google Shape;122;p16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 Standards</a:t>
            </a:r>
            <a:endParaRPr/>
          </a:p>
        </p:txBody>
      </p:sp>
      <p:sp>
        <p:nvSpPr>
          <p:cNvPr id="128" name="Google Shape;128;p17"/>
          <p:cNvSpPr txBox="1"/>
          <p:nvPr>
            <p:ph idx="12" type="sldNum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29" name="Google Shape;129;p17"/>
          <p:cNvGraphicFramePr/>
          <p:nvPr/>
        </p:nvGraphicFramePr>
        <p:xfrm>
          <a:off x="952500" y="161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{197C6B6E-0F94-4698-9427-488C3AFEB62F}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Engineering Standards</a:t>
                      </a:r>
                      <a:endParaRPr b="1"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1275" marB="61275" marR="61275" marL="612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202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Relevance </a:t>
                      </a:r>
                      <a:endParaRPr b="1" sz="15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1275" marB="61275" marR="61275" marL="612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8202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IEEE  Std 2977 2021</a:t>
                      </a:r>
                      <a:endParaRPr b="1" sz="15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/>
                    </a:p>
                  </a:txBody>
                  <a:tcPr marT="61275" marB="61275" marR="61275" marL="612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MIPI controller data conversion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1275" marB="61275" marR="61275" marL="612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IEEE Std 802.11 2016</a:t>
                      </a:r>
                      <a:endParaRPr sz="1500"/>
                    </a:p>
                  </a:txBody>
                  <a:tcPr marT="61275" marB="61275" marR="61275" marL="612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700"/>
                        <a:t>Wifi connectivity: Jupyter Notebook server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1275" marB="61275" marR="61275" marL="612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I2C Protocol</a:t>
                      </a:r>
                      <a:endParaRPr b="1" sz="15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/>
                    </a:p>
                  </a:txBody>
                  <a:tcPr marT="61275" marB="61275" marR="61275" marL="612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Data communication with camera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1275" marB="61275" marR="61275" marL="612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/>
                        <a:t>AMBA AXI4 Protocol</a:t>
                      </a:r>
                      <a:endParaRPr b="1" sz="15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/>
                    </a:p>
                  </a:txBody>
                  <a:tcPr marT="61275" marB="61275" marR="61275" marL="612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B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/>
                        <a:t>Data transport within the FPGA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1275" marB="61275" marR="61275" marL="612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 Template 3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